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8"/>
  </p:notesMasterIdLst>
  <p:sldIdLst>
    <p:sldId id="256" r:id="rId2"/>
    <p:sldId id="257" r:id="rId3"/>
    <p:sldId id="263" r:id="rId4"/>
    <p:sldId id="264" r:id="rId5"/>
    <p:sldId id="271" r:id="rId6"/>
    <p:sldId id="258" r:id="rId7"/>
    <p:sldId id="261" r:id="rId8"/>
    <p:sldId id="262" r:id="rId9"/>
    <p:sldId id="265" r:id="rId10"/>
    <p:sldId id="266" r:id="rId11"/>
    <p:sldId id="267" r:id="rId12"/>
    <p:sldId id="268" r:id="rId13"/>
    <p:sldId id="260" r:id="rId14"/>
    <p:sldId id="269" r:id="rId15"/>
    <p:sldId id="25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4"/>
    <p:restoredTop sz="94608"/>
  </p:normalViewPr>
  <p:slideViewPr>
    <p:cSldViewPr snapToGrid="0">
      <p:cViewPr varScale="1">
        <p:scale>
          <a:sx n="87" d="100"/>
          <a:sy n="87" d="100"/>
        </p:scale>
        <p:origin x="20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60E7D-65EB-A448-AD9C-6C0E9DF424E1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FD571-93BB-3145-9182-FA00FC4F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4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FD571-93BB-3145-9182-FA00FC4F3C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7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FD571-93BB-3145-9182-FA00FC4F3C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4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FD571-93BB-3145-9182-FA00FC4F3C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5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1121-7216-C640-A9B8-8BA30F511A0D}" type="datetime1">
              <a:rPr lang="en-CA" smtClean="0"/>
              <a:t>2023-04-19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439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19679-0E42-104F-B2E0-9657771F863E}" type="datetime1">
              <a:rPr lang="en-CA" smtClean="0"/>
              <a:t>2023-04-19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6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34D0-1652-E34E-B3A9-1EE9DC2B5160}" type="datetime1">
              <a:rPr lang="en-CA" smtClean="0"/>
              <a:t>2023-04-19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1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2AB3-DA59-AF4A-AA53-96CBE2EA481A}" type="datetime1">
              <a:rPr lang="en-CA" smtClean="0"/>
              <a:t>2023-04-19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2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AB88-2D85-A542-AD94-782BCD1175D9}" type="datetime1">
              <a:rPr lang="en-CA" smtClean="0"/>
              <a:t>2023-04-19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5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4B9DF-90FD-F740-BDFD-0346AF72AC98}" type="datetime1">
              <a:rPr lang="en-CA" smtClean="0"/>
              <a:t>2023-04-19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4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8066-387E-8C49-9E69-55E3F2D4922E}" type="datetime1">
              <a:rPr lang="en-CA" smtClean="0"/>
              <a:t>2023-04-19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2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9796-D8D9-BB49-A046-43493083E8C9}" type="datetime1">
              <a:rPr lang="en-CA" smtClean="0"/>
              <a:t>2023-04-19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1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4FC1-DB7E-CC4F-9D01-3BF8184777C7}" type="datetime1">
              <a:rPr lang="en-CA" smtClean="0"/>
              <a:t>2023-04-19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9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91DC-502F-434B-8391-FE72858F937B}" type="datetime1">
              <a:rPr lang="en-CA" smtClean="0"/>
              <a:t>2023-04-19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02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3B25-60BB-864C-AB1F-3ECA383DA29E}" type="datetime1">
              <a:rPr lang="en-CA" smtClean="0"/>
              <a:t>2023-04-19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4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2C6C51-7AF7-E144-B97B-AB9D0474949A}" type="datetime1">
              <a:rPr lang="en-CA" smtClean="0"/>
              <a:t>2023-04-19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0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C9A8A-CBEC-EBE9-FDE8-0F2C4ECB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2" y="4660681"/>
            <a:ext cx="9689834" cy="1125050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Real TIME EMOTION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CC4A7-5009-0BBF-C4B5-B2E00FC6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997" y="5866227"/>
            <a:ext cx="8314005" cy="6963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Team: Sudhan Manovah , Vikas Raj , Vani Balla , Harpreet Kaur</a:t>
            </a: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2027CC0C-7FF4-E137-0037-85629FF4A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69" b="28839"/>
          <a:stretch/>
        </p:blipFill>
        <p:spPr>
          <a:xfrm>
            <a:off x="20" y="1"/>
            <a:ext cx="12191980" cy="4305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3F67C-A7A6-0D42-E87B-58A703DC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8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88990D-CB4C-059E-F1CA-E4C46A473F74}"/>
              </a:ext>
            </a:extLst>
          </p:cNvPr>
          <p:cNvSpPr txBox="1"/>
          <p:nvPr/>
        </p:nvSpPr>
        <p:spPr>
          <a:xfrm>
            <a:off x="1236688" y="1498458"/>
            <a:ext cx="103057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Exporting a CNN model to TensorFlow Lite (</a:t>
            </a:r>
            <a:r>
              <a:rPr lang="en-CA" b="0" i="0" dirty="0" err="1">
                <a:solidFill>
                  <a:srgbClr val="374151"/>
                </a:solidFill>
                <a:effectLst/>
                <a:latin typeface="Söhne"/>
              </a:rPr>
              <a:t>TFLite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) is good option for using the model in mobile or edge devices. </a:t>
            </a:r>
            <a:r>
              <a:rPr lang="en-CA" b="0" i="0" dirty="0" err="1">
                <a:solidFill>
                  <a:srgbClr val="374151"/>
                </a:solidFill>
                <a:effectLst/>
                <a:latin typeface="Söhne"/>
              </a:rPr>
              <a:t>TFLite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 is a lightweight and optimized version of TensorFlow designed specifically for mobile and embedded devices.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Use the </a:t>
            </a:r>
            <a:r>
              <a:rPr lang="en-CA" b="0" i="0" dirty="0" err="1">
                <a:solidFill>
                  <a:srgbClr val="374151"/>
                </a:solidFill>
                <a:effectLst/>
                <a:latin typeface="Söhne"/>
              </a:rPr>
              <a:t>TFLiteConverter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 to convert the model to the </a:t>
            </a:r>
            <a:r>
              <a:rPr lang="en-CA" b="0" i="0" dirty="0" err="1">
                <a:solidFill>
                  <a:srgbClr val="374151"/>
                </a:solidFill>
                <a:effectLst/>
                <a:latin typeface="Söhne"/>
              </a:rPr>
              <a:t>TFLite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 format.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Save the </a:t>
            </a:r>
            <a:r>
              <a:rPr lang="en-CA" b="0" i="0" dirty="0" err="1">
                <a:solidFill>
                  <a:srgbClr val="374151"/>
                </a:solidFill>
                <a:effectLst/>
                <a:latin typeface="Söhne"/>
              </a:rPr>
              <a:t>TFLite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 model to a file.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4DAFE-8D88-8FFF-E96A-70973213641D}"/>
              </a:ext>
            </a:extLst>
          </p:cNvPr>
          <p:cNvSpPr txBox="1"/>
          <p:nvPr/>
        </p:nvSpPr>
        <p:spPr>
          <a:xfrm>
            <a:off x="4893523" y="659567"/>
            <a:ext cx="24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Export the Model</a:t>
            </a:r>
          </a:p>
        </p:txBody>
      </p:sp>
      <p:pic>
        <p:nvPicPr>
          <p:cNvPr id="4098" name="Picture 2" descr="A Basic Introduction to TensorFlow Lite | by Renu Khandelwal | Towards Data  Science">
            <a:extLst>
              <a:ext uri="{FF2B5EF4-FFF2-40B4-BE49-F238E27FC236}">
                <a16:creationId xmlns:a16="http://schemas.microsoft.com/office/drawing/2014/main" id="{3E7FF8B3-8109-E787-FA09-674851B55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8"/>
          <a:stretch/>
        </p:blipFill>
        <p:spPr bwMode="auto">
          <a:xfrm>
            <a:off x="1216701" y="3270392"/>
            <a:ext cx="8332033" cy="34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9B290-6AFE-1BF1-FCCA-B649B679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931337-A18A-61B8-75CD-A773E655BFAA}"/>
              </a:ext>
            </a:extLst>
          </p:cNvPr>
          <p:cNvSpPr txBox="1"/>
          <p:nvPr/>
        </p:nvSpPr>
        <p:spPr>
          <a:xfrm>
            <a:off x="4295795" y="434715"/>
            <a:ext cx="3600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React Native Development </a:t>
            </a:r>
          </a:p>
        </p:txBody>
      </p:sp>
      <p:pic>
        <p:nvPicPr>
          <p:cNvPr id="5122" name="Picture 2" descr="Developing React App with Tensorflow.js - YouTube">
            <a:extLst>
              <a:ext uri="{FF2B5EF4-FFF2-40B4-BE49-F238E27FC236}">
                <a16:creationId xmlns:a16="http://schemas.microsoft.com/office/drawing/2014/main" id="{1D686E9F-AA92-8030-3B4B-CE9259318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1" t="28571"/>
          <a:stretch/>
        </p:blipFill>
        <p:spPr bwMode="auto">
          <a:xfrm>
            <a:off x="7896204" y="3597640"/>
            <a:ext cx="3482714" cy="326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C73AF-3EA5-5344-5B2C-483D9CDBEAA0}"/>
              </a:ext>
            </a:extLst>
          </p:cNvPr>
          <p:cNvSpPr txBox="1"/>
          <p:nvPr/>
        </p:nvSpPr>
        <p:spPr>
          <a:xfrm>
            <a:off x="876924" y="1600679"/>
            <a:ext cx="105019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In React Native project, installed the @</a:t>
            </a:r>
            <a:r>
              <a:rPr lang="en-CA" b="0" i="0" dirty="0" err="1">
                <a:solidFill>
                  <a:srgbClr val="374151"/>
                </a:solidFill>
                <a:effectLst/>
                <a:latin typeface="Söhne"/>
              </a:rPr>
              <a:t>tensorflow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/</a:t>
            </a:r>
            <a:r>
              <a:rPr lang="en-CA" b="0" i="0" dirty="0" err="1">
                <a:solidFill>
                  <a:srgbClr val="374151"/>
                </a:solidFill>
                <a:effectLst/>
                <a:latin typeface="Söhne"/>
              </a:rPr>
              <a:t>tfjs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-react-native library to use </a:t>
            </a:r>
            <a:r>
              <a:rPr lang="en-CA" b="0" i="0" dirty="0" err="1">
                <a:solidFill>
                  <a:srgbClr val="374151"/>
                </a:solidFill>
                <a:effectLst/>
                <a:latin typeface="Söhne"/>
              </a:rPr>
              <a:t>TensorFlow.js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 in the app.</a:t>
            </a:r>
          </a:p>
          <a:p>
            <a:pPr algn="l"/>
            <a:endParaRPr lang="en-CA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CA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Load the </a:t>
            </a:r>
            <a:r>
              <a:rPr lang="en-CA" b="0" i="0" dirty="0" err="1">
                <a:solidFill>
                  <a:srgbClr val="374151"/>
                </a:solidFill>
                <a:effectLst/>
                <a:latin typeface="Söhne"/>
              </a:rPr>
              <a:t>TFLite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 model in the React Native app.</a:t>
            </a:r>
          </a:p>
          <a:p>
            <a:pPr algn="l"/>
            <a:endParaRPr lang="en-CA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CA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dirty="0">
                <a:solidFill>
                  <a:srgbClr val="374151"/>
                </a:solidFill>
                <a:latin typeface="Söhne"/>
              </a:rPr>
              <a:t>Summarized – other code to get the camera stream to pass through the model and draw predictions on canvas</a:t>
            </a:r>
            <a:endParaRPr lang="en-CA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99B94-CEA9-8DAB-C8E9-846D164E4CF7}"/>
              </a:ext>
            </a:extLst>
          </p:cNvPr>
          <p:cNvSpPr txBox="1"/>
          <p:nvPr/>
        </p:nvSpPr>
        <p:spPr>
          <a:xfrm>
            <a:off x="876925" y="1063863"/>
            <a:ext cx="1996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Key Components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4E6C3-0DB0-C83C-B6C3-1BFDB1E7C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9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84A0ED-F339-570A-1006-8E4DCDCAB33A}"/>
              </a:ext>
            </a:extLst>
          </p:cNvPr>
          <p:cNvSpPr txBox="1"/>
          <p:nvPr/>
        </p:nvSpPr>
        <p:spPr>
          <a:xfrm>
            <a:off x="5583720" y="681039"/>
            <a:ext cx="5770080" cy="1640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Google’s Fire Base </a:t>
            </a:r>
          </a:p>
        </p:txBody>
      </p:sp>
      <p:pic>
        <p:nvPicPr>
          <p:cNvPr id="6146" name="Picture 2" descr="Firebase">
            <a:extLst>
              <a:ext uri="{FF2B5EF4-FFF2-40B4-BE49-F238E27FC236}">
                <a16:creationId xmlns:a16="http://schemas.microsoft.com/office/drawing/2014/main" id="{A62CCE53-CB51-8F70-9943-5A00562E1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2661062"/>
            <a:ext cx="3071752" cy="15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2F60A3-9182-E5E7-BA11-D72B951F36C8}"/>
              </a:ext>
            </a:extLst>
          </p:cNvPr>
          <p:cNvSpPr txBox="1"/>
          <p:nvPr/>
        </p:nvSpPr>
        <p:spPr>
          <a:xfrm>
            <a:off x="5583720" y="2672370"/>
            <a:ext cx="5770079" cy="350459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r>
              <a:rPr lang="en-US" b="0" i="0" dirty="0">
                <a:effectLst/>
              </a:rPr>
              <a:t>Firebase is a popular Backend-as-a-Service (BaaS) platform provided by Google that offers a suite of tools and services for building and managing web and mobile applications.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endParaRPr lang="en-US" dirty="0"/>
          </a:p>
          <a:p>
            <a:pPr marL="285750" indent="-228600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Real-time database</a:t>
            </a:r>
          </a:p>
          <a:p>
            <a:pPr marL="285750" indent="-228600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Easy authentication</a:t>
            </a:r>
          </a:p>
          <a:p>
            <a:pPr marL="285750" indent="-228600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Cloud functions for backend logic</a:t>
            </a:r>
          </a:p>
          <a:p>
            <a:pPr marL="285750" indent="-228600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Simple and scalable hosting</a:t>
            </a:r>
          </a:p>
          <a:p>
            <a:pPr marL="285750" indent="-228600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Analytics and performance monitoring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endParaRPr lang="en-US" dirty="0"/>
          </a:p>
        </p:txBody>
      </p:sp>
      <p:sp>
        <p:nvSpPr>
          <p:cNvPr id="6155" name="Slide Number Placeholder 18">
            <a:extLst>
              <a:ext uri="{FF2B5EF4-FFF2-40B4-BE49-F238E27FC236}">
                <a16:creationId xmlns:a16="http://schemas.microsoft.com/office/drawing/2014/main" id="{8B1D9AF6-8A2F-42E2-9671-87BD260C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273F515-E9DC-8827-2DC3-40E681D0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965" y="773019"/>
            <a:ext cx="5411722" cy="2908800"/>
          </a:xfrm>
          <a:prstGeom prst="rect">
            <a:avLst/>
          </a:prstGeom>
          <a:noFill/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A10547-857F-8883-B729-E7E55785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81819"/>
            <a:ext cx="5426764" cy="2659113"/>
          </a:xfrm>
          <a:prstGeom prst="rect">
            <a:avLst/>
          </a:prstGeom>
          <a:noFill/>
        </p:spPr>
      </p:pic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BDB534C8-A58C-29CC-989A-BBC22326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59737B-AF67-42EE-B20D-05656D79239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43FD5-3173-F2DF-5710-25AA3112E157}"/>
              </a:ext>
            </a:extLst>
          </p:cNvPr>
          <p:cNvSpPr txBox="1"/>
          <p:nvPr/>
        </p:nvSpPr>
        <p:spPr>
          <a:xfrm>
            <a:off x="803937" y="931006"/>
            <a:ext cx="6096000" cy="25928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-228600">
              <a:lnSpc>
                <a:spcPct val="110000"/>
              </a:lnSpc>
              <a:spcAft>
                <a:spcPts val="600"/>
              </a:spcAft>
              <a:buSzPct val="80000"/>
              <a:buFont typeface="+mj-lt"/>
              <a:buAutoNum type="arabicPeriod"/>
            </a:lvl1pPr>
          </a:lstStyle>
          <a:p>
            <a:pPr marL="57150" indent="-285750">
              <a:buFont typeface="Arial" panose="020B0604020202020204" pitchFamily="34" charset="0"/>
              <a:buChar char="•"/>
            </a:pPr>
            <a:r>
              <a:rPr lang="en-CA" dirty="0"/>
              <a:t>Realtime Database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CA" dirty="0"/>
              <a:t>Authentication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CA" dirty="0"/>
              <a:t>Cloud Functions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CA" dirty="0"/>
              <a:t>Cloud Storage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CA" dirty="0"/>
              <a:t>Hosting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CA" dirty="0"/>
              <a:t>Performance monitoring &amp; Analytics</a:t>
            </a:r>
            <a:br>
              <a:rPr lang="en-CA" dirty="0"/>
            </a:b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93FC4-5F74-66CD-B780-C8020716439E}"/>
              </a:ext>
            </a:extLst>
          </p:cNvPr>
          <p:cNvSpPr txBox="1"/>
          <p:nvPr/>
        </p:nvSpPr>
        <p:spPr>
          <a:xfrm>
            <a:off x="6008914" y="4233093"/>
            <a:ext cx="6096000" cy="144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-285750">
              <a:lnSpc>
                <a:spcPct val="11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CA" dirty="0"/>
              <a:t>Firebase SDK integrated into React Native app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CA" dirty="0"/>
              <a:t>Authentication methods used: password-based, Google, and Facebook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CA" dirty="0"/>
              <a:t>Firebase used to handle user authentication in the app.</a:t>
            </a:r>
          </a:p>
        </p:txBody>
      </p:sp>
    </p:spTree>
    <p:extLst>
      <p:ext uri="{BB962C8B-B14F-4D97-AF65-F5344CB8AC3E}">
        <p14:creationId xmlns:p14="http://schemas.microsoft.com/office/powerpoint/2010/main" val="61578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2A6941D-11E2-4CEF-9403-A16C0829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007" y="598358"/>
            <a:ext cx="5480713" cy="15140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Fire Store</a:t>
            </a:r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BF678B-F4F0-BA69-4252-0D0161C1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01" y="1918209"/>
            <a:ext cx="5794221" cy="425875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416CE-1802-128B-D1A8-3032485EA661}"/>
              </a:ext>
            </a:extLst>
          </p:cNvPr>
          <p:cNvSpPr txBox="1"/>
          <p:nvPr/>
        </p:nvSpPr>
        <p:spPr>
          <a:xfrm>
            <a:off x="7924811" y="838200"/>
            <a:ext cx="3428988" cy="533876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r>
              <a:rPr lang="en-US" b="0" i="0" dirty="0">
                <a:effectLst/>
              </a:rPr>
              <a:t>Fire store is a NoSQL document database provided by Firebase.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r>
              <a:rPr lang="en-US" dirty="0"/>
              <a:t>Each Session is stored in documents and retrieved for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r>
              <a:rPr lang="en-US" dirty="0"/>
              <a:t>Analytics.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r>
              <a:rPr lang="en-US" dirty="0"/>
              <a:t>Cloud functions are used to filter and manipulate raw data based on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SzPct val="80000"/>
            </a:pPr>
            <a:r>
              <a:rPr lang="en-US" dirty="0"/>
              <a:t>End user requirements</a:t>
            </a:r>
          </a:p>
        </p:txBody>
      </p: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F664BE16-65FE-4E58-BF5C-475E8F8E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8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D1A2D-9C28-B7A6-E345-E101A848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15</a:t>
            </a:fld>
            <a:endParaRPr lang="en-US"/>
          </a:p>
        </p:txBody>
      </p:sp>
      <p:pic>
        <p:nvPicPr>
          <p:cNvPr id="5" name="Untitled">
            <a:hlinkClick r:id="" action="ppaction://media"/>
            <a:extLst>
              <a:ext uri="{FF2B5EF4-FFF2-40B4-BE49-F238E27FC236}">
                <a16:creationId xmlns:a16="http://schemas.microsoft.com/office/drawing/2014/main" id="{0FD8EC67-4347-E0AD-A006-808D3B84D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6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7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Free Google Thank You Slide &amp; PowerPoint Templates">
            <a:extLst>
              <a:ext uri="{FF2B5EF4-FFF2-40B4-BE49-F238E27FC236}">
                <a16:creationId xmlns:a16="http://schemas.microsoft.com/office/drawing/2014/main" id="{CDF266FF-DADF-5739-DE93-3EE1F7F5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r="-1" b="-1"/>
          <a:stretch/>
        </p:blipFill>
        <p:spPr bwMode="auto">
          <a:xfrm>
            <a:off x="430099" y="417785"/>
            <a:ext cx="11344115" cy="602008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229" name="Slide Number Placeholder 5">
            <a:extLst>
              <a:ext uri="{FF2B5EF4-FFF2-40B4-BE49-F238E27FC236}">
                <a16:creationId xmlns:a16="http://schemas.microsoft.com/office/drawing/2014/main" id="{1A1568BB-FC92-478B-8BA8-6285F652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327" y="6356351"/>
            <a:ext cx="70558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C08AA8BE-E956-B4B5-C66C-729739B2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20" y="800021"/>
            <a:ext cx="5265463" cy="2974986"/>
          </a:xfrm>
          <a:prstGeom prst="rect">
            <a:avLst/>
          </a:prstGeom>
        </p:spPr>
      </p:pic>
      <p:pic>
        <p:nvPicPr>
          <p:cNvPr id="15" name="Picture 1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C17360C5-5662-F11B-27A7-57D7E7C29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638" y="3775007"/>
            <a:ext cx="5659641" cy="2946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BEE914-8A52-49A9-A743-7BD8A25097D5}"/>
              </a:ext>
            </a:extLst>
          </p:cNvPr>
          <p:cNvSpPr txBox="1"/>
          <p:nvPr/>
        </p:nvSpPr>
        <p:spPr>
          <a:xfrm>
            <a:off x="5990916" y="824072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CA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Video games are bigger than movies and music combined, and the industry is still expanding.</a:t>
            </a:r>
          </a:p>
          <a:p>
            <a:pPr algn="l"/>
            <a:endParaRPr lang="en-CA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Over 2 billion people worldwide - around 26% of the global population - play video games.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The video game industry is a $260 billion revenue generator, and tech giants like Google, Meta, and Apple are eager to jump in.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7B912C-7F52-329C-C4FD-D83F8BA30126}"/>
              </a:ext>
            </a:extLst>
          </p:cNvPr>
          <p:cNvSpPr txBox="1"/>
          <p:nvPr/>
        </p:nvSpPr>
        <p:spPr>
          <a:xfrm>
            <a:off x="4839635" y="287247"/>
            <a:ext cx="226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INTRODUCTION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A1568BB-FC92-478B-8BA8-6285F652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DB75FF-09A9-3DF8-12B9-22AB6646D810}"/>
              </a:ext>
            </a:extLst>
          </p:cNvPr>
          <p:cNvSpPr txBox="1"/>
          <p:nvPr/>
        </p:nvSpPr>
        <p:spPr>
          <a:xfrm>
            <a:off x="709120" y="4026654"/>
            <a:ext cx="45003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 – PlayStation , Xbox , Nintendo</a:t>
            </a:r>
          </a:p>
          <a:p>
            <a:endParaRPr lang="en-US" dirty="0"/>
          </a:p>
          <a:p>
            <a:r>
              <a:rPr lang="en-US" dirty="0"/>
              <a:t>Mobile – Android , IOS</a:t>
            </a:r>
          </a:p>
          <a:p>
            <a:endParaRPr lang="en-US" dirty="0"/>
          </a:p>
          <a:p>
            <a:r>
              <a:rPr lang="en-US" dirty="0"/>
              <a:t>PC – Windows , Mac OS</a:t>
            </a:r>
          </a:p>
          <a:p>
            <a:endParaRPr lang="en-US" dirty="0"/>
          </a:p>
          <a:p>
            <a:r>
              <a:rPr lang="en-US" dirty="0"/>
              <a:t>AR/VR - </a:t>
            </a:r>
            <a:r>
              <a:rPr lang="en-CA" dirty="0"/>
              <a:t>Microsoft’s HoloLens</a:t>
            </a:r>
            <a:r>
              <a:rPr lang="en-US" dirty="0"/>
              <a:t> , </a:t>
            </a:r>
            <a:r>
              <a:rPr lang="en-CA" dirty="0"/>
              <a:t> Meta Quest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8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and why you should review indie games — Auroch Digital">
            <a:extLst>
              <a:ext uri="{FF2B5EF4-FFF2-40B4-BE49-F238E27FC236}">
                <a16:creationId xmlns:a16="http://schemas.microsoft.com/office/drawing/2014/main" id="{4633227E-2629-C2A4-E867-76E17CA98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9692" r="39339" b="20981"/>
          <a:stretch/>
        </p:blipFill>
        <p:spPr bwMode="auto">
          <a:xfrm>
            <a:off x="1301255" y="3582650"/>
            <a:ext cx="4794745" cy="29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ing Events 2017 Roundup - AR12Gaming">
            <a:extLst>
              <a:ext uri="{FF2B5EF4-FFF2-40B4-BE49-F238E27FC236}">
                <a16:creationId xmlns:a16="http://schemas.microsoft.com/office/drawing/2014/main" id="{2CD3DF2D-794F-BF67-EB00-0C7AA0E7F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0582"/>
            <a:ext cx="4794745" cy="29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29EDE1-8207-A3D9-C6EA-C721A27D2DCA}"/>
              </a:ext>
            </a:extLst>
          </p:cNvPr>
          <p:cNvSpPr txBox="1"/>
          <p:nvPr/>
        </p:nvSpPr>
        <p:spPr>
          <a:xfrm>
            <a:off x="6352940" y="3772737"/>
            <a:ext cx="61009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In-game review prompts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Surveys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Social media 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Direct feedback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r>
              <a:rPr lang="en-CA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Emotion Detection in game play?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C3674-503C-722D-1764-76DE5DE610B3}"/>
              </a:ext>
            </a:extLst>
          </p:cNvPr>
          <p:cNvSpPr txBox="1"/>
          <p:nvPr/>
        </p:nvSpPr>
        <p:spPr>
          <a:xfrm>
            <a:off x="1301255" y="993268"/>
            <a:ext cx="4517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F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eedback are collected through a variety of channels to help game developers and publishers understand what players thought of the game and how it can be improved before its final release.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B13BA-EC6F-16EA-1933-31907BDA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Emotion and Sentiment Analysis With Computer Vision in 2023 - viso.ai">
            <a:extLst>
              <a:ext uri="{FF2B5EF4-FFF2-40B4-BE49-F238E27FC236}">
                <a16:creationId xmlns:a16="http://schemas.microsoft.com/office/drawing/2014/main" id="{5020FECB-9BE8-9E9E-F50B-8AEB2C6C5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08" y="3369108"/>
            <a:ext cx="5266078" cy="31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sent for recording meetings">
            <a:extLst>
              <a:ext uri="{FF2B5EF4-FFF2-40B4-BE49-F238E27FC236}">
                <a16:creationId xmlns:a16="http://schemas.microsoft.com/office/drawing/2014/main" id="{6E651B1E-EDB2-5008-2B82-DE8F863B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22" y="254833"/>
            <a:ext cx="5101186" cy="31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C8899A-BFB7-5A52-9F3F-908DA8039A81}"/>
              </a:ext>
            </a:extLst>
          </p:cNvPr>
          <p:cNvSpPr txBox="1"/>
          <p:nvPr/>
        </p:nvSpPr>
        <p:spPr>
          <a:xfrm>
            <a:off x="6091004" y="549290"/>
            <a:ext cx="61009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43541"/>
                </a:solidFill>
                <a:latin typeface="Söhne"/>
              </a:rPr>
              <a:t>L</a:t>
            </a:r>
            <a:r>
              <a:rPr lang="en-CA" b="0" i="0" dirty="0">
                <a:solidFill>
                  <a:srgbClr val="343541"/>
                </a:solidFill>
                <a:effectLst/>
                <a:latin typeface="Söhne"/>
              </a:rPr>
              <a:t>egal consent to record</a:t>
            </a:r>
          </a:p>
          <a:p>
            <a:endParaRPr lang="en-CA" dirty="0">
              <a:solidFill>
                <a:srgbClr val="343541"/>
              </a:solidFill>
              <a:latin typeface="Söhne"/>
            </a:endParaRP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A system that comes with a camera capable of recording video can be used to capture and store visual content.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CA" b="0" i="0" dirty="0">
                <a:effectLst/>
                <a:latin typeface="Söhne"/>
              </a:rPr>
              <a:t>A system designed to analyze emotions and store information in a database.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39B0A-6F10-4AA8-F71D-981F615516E8}"/>
              </a:ext>
            </a:extLst>
          </p:cNvPr>
          <p:cNvSpPr txBox="1"/>
          <p:nvPr/>
        </p:nvSpPr>
        <p:spPr>
          <a:xfrm>
            <a:off x="788044" y="3633446"/>
            <a:ext cx="52834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o identify areas of the game that cause frustration or</a:t>
            </a: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 disinterest among players. 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r>
              <a:rPr lang="en-CA" dirty="0">
                <a:solidFill>
                  <a:srgbClr val="374151"/>
                </a:solidFill>
                <a:latin typeface="Söhne"/>
              </a:rPr>
              <a:t>H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elp game developers and publishers to tailor </a:t>
            </a: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marketing messages, game difficulty levels, or </a:t>
            </a: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other game features to specific player segments.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r>
              <a:rPr lang="en-CA" dirty="0">
                <a:solidFill>
                  <a:srgbClr val="374151"/>
                </a:solidFill>
                <a:latin typeface="Söhne"/>
              </a:rPr>
              <a:t>L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ot of excitement during a specific part of the game -</a:t>
            </a: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 Can be used to develop similar games or products </a:t>
            </a: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that are likely to appeal to interests.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53C98-9E8C-0370-FF2E-38FBF846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3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659CD5-3574-4A4B-F1D6-3817F1EA3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57" y="355466"/>
            <a:ext cx="7772400" cy="1814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C41F1-1366-A0E9-1BBE-5AC9EA65C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57" y="2170375"/>
            <a:ext cx="7772400" cy="4282972"/>
          </a:xfrm>
          <a:prstGeom prst="rect">
            <a:avLst/>
          </a:prstGeom>
        </p:spPr>
      </p:pic>
      <p:pic>
        <p:nvPicPr>
          <p:cNvPr id="8194" name="Picture 2" descr="14 quick tricks for doing more with Apple Maps | Popular Science">
            <a:extLst>
              <a:ext uri="{FF2B5EF4-FFF2-40B4-BE49-F238E27FC236}">
                <a16:creationId xmlns:a16="http://schemas.microsoft.com/office/drawing/2014/main" id="{BC067C23-96C5-9CD3-983E-89837F578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457" y="355466"/>
            <a:ext cx="3599543" cy="370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2046F-D7DF-79D1-5F58-154A657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7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708EEB89-11C5-448C-9C71-69F86532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19CA2FC-E7F9-1E63-8278-483250A0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122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D16CD-32C1-E170-E2A1-CE81B1575205}"/>
              </a:ext>
            </a:extLst>
          </p:cNvPr>
          <p:cNvSpPr txBox="1"/>
          <p:nvPr/>
        </p:nvSpPr>
        <p:spPr>
          <a:xfrm>
            <a:off x="939003" y="5397453"/>
            <a:ext cx="3088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75609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D671B-F01E-6E9B-A749-260BC48F1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2916375"/>
            <a:ext cx="4481951" cy="3330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B55EB-0600-A232-C50A-24E48A62240F}"/>
              </a:ext>
            </a:extLst>
          </p:cNvPr>
          <p:cNvSpPr txBox="1"/>
          <p:nvPr/>
        </p:nvSpPr>
        <p:spPr>
          <a:xfrm>
            <a:off x="5387709" y="337572"/>
            <a:ext cx="149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5C5C7-AE5D-BDC8-29A7-45CC5E561B29}"/>
              </a:ext>
            </a:extLst>
          </p:cNvPr>
          <p:cNvSpPr txBox="1"/>
          <p:nvPr/>
        </p:nvSpPr>
        <p:spPr>
          <a:xfrm>
            <a:off x="903514" y="799237"/>
            <a:ext cx="104611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FER-2013 is a dataset consisting of 35,887 grayscale images of faces, each labeled with one of seven facial expressions: anger, disgust, fear, happiness, sadness, surprise, and neutral.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The dataset was created in 2013 by Pierre-Luc Carrier and Aaron Courville for the purpose of training and testing algorithms for facial expression recognition.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0A215-9B89-FDD2-7210-AA2765B0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098" y="2514601"/>
            <a:ext cx="4481951" cy="37318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25E20-A139-DD37-8457-BADED777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2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708076-2A2F-7E2B-2DC5-94F1FD45CB26}"/>
              </a:ext>
            </a:extLst>
          </p:cNvPr>
          <p:cNvSpPr txBox="1"/>
          <p:nvPr/>
        </p:nvSpPr>
        <p:spPr>
          <a:xfrm>
            <a:off x="726986" y="1127731"/>
            <a:ext cx="108004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Real-time emotion recognition applications require low-latency, energy-efficient solutions that can run on a wide range of devices.</a:t>
            </a:r>
          </a:p>
          <a:p>
            <a:pPr algn="l"/>
            <a:endParaRPr lang="en-CA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This architecture has a total of 23 layers, including 6 Conv2D layers, 6 Batch Normalization layers, 3 MaxPooling2D layers, 4 Dropout layers, 1 Flatten layer, and 2 Dense layers. </a:t>
            </a:r>
          </a:p>
          <a:p>
            <a:pPr algn="l"/>
            <a:endParaRPr lang="en-CA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CA" b="1" dirty="0"/>
              <a:t>ImageDataGenerator</a:t>
            </a:r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 in is used to generate batches of augmented image data in real-time during model training.</a:t>
            </a:r>
          </a:p>
          <a:p>
            <a:pPr algn="l"/>
            <a:endParaRPr lang="en-CA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The image data generator transforms raw images randomly with rotations, zooms, flips, etc., generating new images on-the-fly. This augments training data with extra information.</a:t>
            </a:r>
            <a:endParaRPr lang="en-CA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CB041-6C67-B51B-8753-94FBAA55F8C4}"/>
              </a:ext>
            </a:extLst>
          </p:cNvPr>
          <p:cNvSpPr txBox="1"/>
          <p:nvPr/>
        </p:nvSpPr>
        <p:spPr>
          <a:xfrm>
            <a:off x="5349994" y="629587"/>
            <a:ext cx="149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Dense Net</a:t>
            </a:r>
          </a:p>
        </p:txBody>
      </p:sp>
      <p:pic>
        <p:nvPicPr>
          <p:cNvPr id="3074" name="Picture 2" descr="Architecture of DenseNet employed in emotion recognition">
            <a:extLst>
              <a:ext uri="{FF2B5EF4-FFF2-40B4-BE49-F238E27FC236}">
                <a16:creationId xmlns:a16="http://schemas.microsoft.com/office/drawing/2014/main" id="{AD2B3F73-FA4C-44A4-AB93-4EC6F913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4303532"/>
            <a:ext cx="10795000" cy="252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6A802-1286-4513-57BD-2BB1FBF6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8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7CF271-5CCE-82BC-7AC3-57876B3E4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" r="949" b="6061"/>
          <a:stretch/>
        </p:blipFill>
        <p:spPr>
          <a:xfrm>
            <a:off x="905265" y="2705451"/>
            <a:ext cx="10381469" cy="33751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B429FF-8327-E72D-FEE2-BE1B2E715AAB}"/>
              </a:ext>
            </a:extLst>
          </p:cNvPr>
          <p:cNvSpPr txBox="1"/>
          <p:nvPr/>
        </p:nvSpPr>
        <p:spPr>
          <a:xfrm>
            <a:off x="5552324" y="546583"/>
            <a:ext cx="108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FCC2F-6272-0E1F-E33B-55EA70A64BE4}"/>
              </a:ext>
            </a:extLst>
          </p:cNvPr>
          <p:cNvSpPr txBox="1"/>
          <p:nvPr/>
        </p:nvSpPr>
        <p:spPr>
          <a:xfrm>
            <a:off x="905265" y="1127291"/>
            <a:ext cx="10381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The model achieved a training accuracy of 83.03% with a loss of 0.4256 and a validation accuracy of 82.04% with a loss of 0.4542.</a:t>
            </a:r>
          </a:p>
          <a:p>
            <a:endParaRPr lang="en-CA" dirty="0">
              <a:solidFill>
                <a:srgbClr val="374151"/>
              </a:solidFill>
              <a:latin typeface="Söhne"/>
            </a:endParaRPr>
          </a:p>
          <a:p>
            <a:r>
              <a:rPr lang="en-CA" b="0" i="0" dirty="0">
                <a:solidFill>
                  <a:srgbClr val="374151"/>
                </a:solidFill>
                <a:effectLst/>
                <a:latin typeface="Söhne"/>
              </a:rPr>
              <a:t>The model was trained for a total of 49 epochs with a learning rate of 0.0010.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6A049-BC4C-6DB7-1724-9229793A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25171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740</Words>
  <Application>Microsoft Macintosh PowerPoint</Application>
  <PresentationFormat>Widescreen</PresentationFormat>
  <Paragraphs>117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Felix Titling</vt:lpstr>
      <vt:lpstr>Goudy Old Style</vt:lpstr>
      <vt:lpstr>Söhne</vt:lpstr>
      <vt:lpstr>ArchwayVTI</vt:lpstr>
      <vt:lpstr>Real TIME EMOTION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Fire Store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EMOTION DETECTION</dc:title>
  <dc:creator>Sudhan Manovah Manivannan</dc:creator>
  <cp:lastModifiedBy>Sudhan Manovah Manivannan</cp:lastModifiedBy>
  <cp:revision>40</cp:revision>
  <dcterms:created xsi:type="dcterms:W3CDTF">2023-04-18T00:14:01Z</dcterms:created>
  <dcterms:modified xsi:type="dcterms:W3CDTF">2023-04-20T01:40:03Z</dcterms:modified>
</cp:coreProperties>
</file>